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265" r:id="rId2"/>
    <p:sldId id="292" r:id="rId3"/>
    <p:sldId id="259" r:id="rId4"/>
    <p:sldId id="293" r:id="rId5"/>
    <p:sldId id="299" r:id="rId6"/>
    <p:sldId id="294" r:id="rId7"/>
    <p:sldId id="295" r:id="rId8"/>
    <p:sldId id="296" r:id="rId9"/>
    <p:sldId id="298" r:id="rId10"/>
    <p:sldId id="297" r:id="rId11"/>
    <p:sldId id="300" r:id="rId12"/>
    <p:sldId id="302" r:id="rId13"/>
    <p:sldId id="301" r:id="rId14"/>
    <p:sldId id="304" r:id="rId15"/>
    <p:sldId id="303" r:id="rId16"/>
    <p:sldId id="305" r:id="rId17"/>
    <p:sldId id="306" r:id="rId18"/>
    <p:sldId id="307" r:id="rId19"/>
    <p:sldId id="308" r:id="rId20"/>
    <p:sldId id="309" r:id="rId21"/>
    <p:sldId id="291" r:id="rId22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  <p14:sldId id="292"/>
            <p14:sldId id="259"/>
            <p14:sldId id="293"/>
            <p14:sldId id="299"/>
            <p14:sldId id="294"/>
            <p14:sldId id="295"/>
            <p14:sldId id="296"/>
            <p14:sldId id="298"/>
            <p14:sldId id="297"/>
            <p14:sldId id="300"/>
            <p14:sldId id="302"/>
            <p14:sldId id="301"/>
            <p14:sldId id="304"/>
            <p14:sldId id="303"/>
            <p14:sldId id="305"/>
            <p14:sldId id="306"/>
            <p14:sldId id="307"/>
            <p14:sldId id="308"/>
            <p14:sldId id="309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33" autoAdjust="0"/>
  </p:normalViewPr>
  <p:slideViewPr>
    <p:cSldViewPr showGuides="1">
      <p:cViewPr varScale="1">
        <p:scale>
          <a:sx n="57" d="100"/>
          <a:sy n="57" d="100"/>
        </p:scale>
        <p:origin x="547" y="7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558579" y="6149329"/>
            <a:ext cx="86503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dirty="0">
                <a:solidFill>
                  <a:schemeClr val="bg1"/>
                </a:solidFill>
                <a:latin typeface="+mj-lt"/>
                <a:ea typeface="Roboto Black" panose="02000000000000000000" pitchFamily="2" charset="0"/>
              </a:rPr>
              <a:t>Funkční poruchy GIT</a:t>
            </a:r>
            <a:endParaRPr lang="en-US" sz="8000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7155" y="7680821"/>
            <a:ext cx="61177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MUDr. Vít Navrátil</a:t>
            </a:r>
          </a:p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II. interní klinika gastroenterologie a geriatrie</a:t>
            </a:r>
          </a:p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NEMOCNICE OLOMOUC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64" y="2815348"/>
            <a:ext cx="2547710" cy="66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424" y="2551212"/>
            <a:ext cx="3140455" cy="118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606996"/>
            <a:ext cx="12801600" cy="914400"/>
          </a:xfrm>
        </p:spPr>
        <p:txBody>
          <a:bodyPr/>
          <a:lstStyle/>
          <a:p>
            <a:r>
              <a:rPr lang="cs-CZ" dirty="0"/>
              <a:t>Výběr z funkčních poruch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615108"/>
            <a:ext cx="16459110" cy="806489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4000" dirty="0"/>
              <a:t>Jícen: Funkční pyróza, hypersenzitivita jícnu, refluxní choroba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Žaludek: Funkční dyspepsie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Střevo: Syndrom dráždivého tračníku</a:t>
            </a:r>
          </a:p>
          <a:p>
            <a:pPr algn="just">
              <a:lnSpc>
                <a:spcPct val="110000"/>
              </a:lnSpc>
            </a:pPr>
            <a:r>
              <a:rPr lang="cs-CZ" sz="4000" dirty="0" err="1"/>
              <a:t>Hepato</a:t>
            </a:r>
            <a:r>
              <a:rPr lang="cs-CZ" sz="4000" dirty="0"/>
              <a:t>-</a:t>
            </a:r>
            <a:r>
              <a:rPr lang="cs-CZ" sz="4000" dirty="0" err="1"/>
              <a:t>pankreato</a:t>
            </a:r>
            <a:r>
              <a:rPr lang="cs-CZ" sz="4000" dirty="0"/>
              <a:t>-biliární oblast: Funkční biliární bolest</a:t>
            </a:r>
          </a:p>
          <a:p>
            <a:pPr algn="just">
              <a:lnSpc>
                <a:spcPct val="110000"/>
              </a:lnSpc>
            </a:pPr>
            <a:r>
              <a:rPr lang="cs-CZ" sz="4000" dirty="0" err="1"/>
              <a:t>Anorektum</a:t>
            </a:r>
            <a:r>
              <a:rPr lang="cs-CZ" sz="4000" dirty="0"/>
              <a:t>: Funkční </a:t>
            </a:r>
            <a:r>
              <a:rPr lang="cs-CZ" sz="4000" dirty="0" err="1"/>
              <a:t>anorektální</a:t>
            </a:r>
            <a:r>
              <a:rPr lang="cs-CZ" sz="4000" dirty="0"/>
              <a:t> bolest</a:t>
            </a:r>
          </a:p>
          <a:p>
            <a:pPr algn="just">
              <a:lnSpc>
                <a:spcPct val="110000"/>
              </a:lnSpc>
            </a:pPr>
            <a:endParaRPr lang="cs-CZ" sz="4000" dirty="0"/>
          </a:p>
          <a:p>
            <a:pPr algn="just">
              <a:lnSpc>
                <a:spcPct val="110000"/>
              </a:lnSpc>
            </a:pPr>
            <a:endParaRPr lang="cs-CZ" sz="40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658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606996"/>
            <a:ext cx="12801600" cy="914400"/>
          </a:xfrm>
        </p:spPr>
        <p:txBody>
          <a:bodyPr>
            <a:normAutofit/>
          </a:bodyPr>
          <a:lstStyle/>
          <a:p>
            <a:r>
              <a:rPr lang="cs-CZ" dirty="0"/>
              <a:t>Funkční poruchy jícnu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615108"/>
            <a:ext cx="16459110" cy="806489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4000" dirty="0"/>
              <a:t>Refluxní symptomy		gastroskopie		ERD (erozivní </a:t>
            </a:r>
            <a:r>
              <a:rPr lang="cs-CZ" sz="4000" dirty="0" err="1"/>
              <a:t>esofagitida</a:t>
            </a:r>
            <a:r>
              <a:rPr lang="cs-CZ" sz="4000" dirty="0"/>
              <a:t>) 30%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							negativní nález (i biopsie) 70%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pH-</a:t>
            </a:r>
            <a:r>
              <a:rPr lang="cs-CZ" sz="4000" dirty="0" err="1"/>
              <a:t>metrie</a:t>
            </a:r>
            <a:r>
              <a:rPr lang="cs-CZ" sz="4000" dirty="0"/>
              <a:t> (s vysazenou léčbou PPI)</a:t>
            </a:r>
          </a:p>
          <a:p>
            <a:pPr marL="571500" indent="-571500" algn="just">
              <a:lnSpc>
                <a:spcPct val="110000"/>
              </a:lnSpc>
              <a:buFontTx/>
              <a:buChar char="-"/>
            </a:pPr>
            <a:r>
              <a:rPr lang="cs-CZ" sz="4000" dirty="0"/>
              <a:t>Průkaz patologického refluxu (50%)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			(NERD) neerozivní refluxní choroba (</a:t>
            </a:r>
            <a:r>
              <a:rPr lang="cs-CZ" sz="4000" dirty="0" err="1"/>
              <a:t>th</a:t>
            </a:r>
            <a:r>
              <a:rPr lang="cs-CZ" sz="4000" dirty="0"/>
              <a:t>: PPI)</a:t>
            </a:r>
          </a:p>
          <a:p>
            <a:pPr marL="571500" indent="-571500" algn="just">
              <a:lnSpc>
                <a:spcPct val="110000"/>
              </a:lnSpc>
              <a:buFontTx/>
              <a:buChar char="-"/>
            </a:pPr>
            <a:r>
              <a:rPr lang="cs-CZ" sz="4000" dirty="0"/>
              <a:t>Normální expozice kyseliny, pozitivní asociace refluxu k symptomům (20%)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			Hypersenzitivita jícnu k refluxu (</a:t>
            </a:r>
            <a:r>
              <a:rPr lang="cs-CZ" sz="4000" dirty="0" err="1"/>
              <a:t>th</a:t>
            </a:r>
            <a:r>
              <a:rPr lang="cs-CZ" sz="4000" dirty="0"/>
              <a:t>: PPI, ev. SSRI, </a:t>
            </a:r>
            <a:r>
              <a:rPr lang="cs-CZ" sz="4000" dirty="0" err="1"/>
              <a:t>sulpirid</a:t>
            </a:r>
            <a:r>
              <a:rPr lang="cs-CZ" sz="4000" dirty="0"/>
              <a:t>)</a:t>
            </a:r>
            <a:endParaRPr lang="cs-CZ" sz="4900" dirty="0"/>
          </a:p>
          <a:p>
            <a:pPr marL="571500" indent="-571500" algn="just">
              <a:lnSpc>
                <a:spcPct val="110000"/>
              </a:lnSpc>
              <a:buFontTx/>
              <a:buChar char="-"/>
            </a:pPr>
            <a:r>
              <a:rPr lang="cs-CZ" sz="4000" dirty="0"/>
              <a:t>Normální expozice kyseliny, negativní asociace refluxu k symptomům (30%)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			Funkční pyróza (</a:t>
            </a:r>
            <a:r>
              <a:rPr lang="cs-CZ" sz="4000" dirty="0" err="1"/>
              <a:t>th</a:t>
            </a:r>
            <a:r>
              <a:rPr lang="cs-CZ" sz="4000" dirty="0"/>
              <a:t>: SSRI, </a:t>
            </a:r>
            <a:r>
              <a:rPr lang="cs-CZ" sz="4000" dirty="0" err="1"/>
              <a:t>sulpirid</a:t>
            </a:r>
            <a:r>
              <a:rPr lang="cs-CZ" sz="4000" dirty="0"/>
              <a:t>, ev. PPI)</a:t>
            </a:r>
          </a:p>
          <a:p>
            <a:pPr algn="just">
              <a:lnSpc>
                <a:spcPct val="110000"/>
              </a:lnSpc>
            </a:pPr>
            <a:endParaRPr lang="cs-CZ" sz="40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09D9195-39D8-4F5B-B6A3-E83F369DB97A}"/>
              </a:ext>
            </a:extLst>
          </p:cNvPr>
          <p:cNvCxnSpPr>
            <a:cxnSpLocks/>
          </p:cNvCxnSpPr>
          <p:nvPr/>
        </p:nvCxnSpPr>
        <p:spPr>
          <a:xfrm>
            <a:off x="5183560" y="2047156"/>
            <a:ext cx="108012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29EDEB8-C23B-433A-8306-12D9634C131D}"/>
              </a:ext>
            </a:extLst>
          </p:cNvPr>
          <p:cNvCxnSpPr>
            <a:cxnSpLocks/>
          </p:cNvCxnSpPr>
          <p:nvPr/>
        </p:nvCxnSpPr>
        <p:spPr>
          <a:xfrm>
            <a:off x="9143955" y="2047156"/>
            <a:ext cx="1368197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F7718458-AC10-42F8-B171-FBB81BA6A1D2}"/>
              </a:ext>
            </a:extLst>
          </p:cNvPr>
          <p:cNvCxnSpPr>
            <a:cxnSpLocks/>
          </p:cNvCxnSpPr>
          <p:nvPr/>
        </p:nvCxnSpPr>
        <p:spPr>
          <a:xfrm>
            <a:off x="9146586" y="2064233"/>
            <a:ext cx="1365566" cy="70300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78B5330A-D788-4071-8DBF-21BDE6836B2C}"/>
              </a:ext>
            </a:extLst>
          </p:cNvPr>
          <p:cNvCxnSpPr>
            <a:cxnSpLocks/>
          </p:cNvCxnSpPr>
          <p:nvPr/>
        </p:nvCxnSpPr>
        <p:spPr>
          <a:xfrm flipH="1">
            <a:off x="8423920" y="2983260"/>
            <a:ext cx="2088232" cy="57606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27FCC815-4511-47BC-AAE2-4BABE91B2146}"/>
              </a:ext>
            </a:extLst>
          </p:cNvPr>
          <p:cNvCxnSpPr>
            <a:cxnSpLocks/>
          </p:cNvCxnSpPr>
          <p:nvPr/>
        </p:nvCxnSpPr>
        <p:spPr>
          <a:xfrm>
            <a:off x="3921075" y="5503540"/>
            <a:ext cx="108012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3AE2AE5D-B4C1-41D3-B4A6-B9820DF969C8}"/>
              </a:ext>
            </a:extLst>
          </p:cNvPr>
          <p:cNvCxnSpPr>
            <a:cxnSpLocks/>
          </p:cNvCxnSpPr>
          <p:nvPr/>
        </p:nvCxnSpPr>
        <p:spPr>
          <a:xfrm>
            <a:off x="3921075" y="7159724"/>
            <a:ext cx="108012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1CD43FF8-84ED-4D2C-B4D0-D260C667BF44}"/>
              </a:ext>
            </a:extLst>
          </p:cNvPr>
          <p:cNvCxnSpPr>
            <a:cxnSpLocks/>
          </p:cNvCxnSpPr>
          <p:nvPr/>
        </p:nvCxnSpPr>
        <p:spPr>
          <a:xfrm>
            <a:off x="3921075" y="8887916"/>
            <a:ext cx="108012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264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B7799DD-AC7C-46D5-94FD-3DB5710B7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65" y="5469438"/>
            <a:ext cx="8012579" cy="481756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87A3BA4-2348-4FB6-9C7F-7B62C82F3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554" y="-239300"/>
            <a:ext cx="7305346" cy="5638000"/>
          </a:xfrm>
          <a:prstGeom prst="rect">
            <a:avLst/>
          </a:prstGeom>
        </p:spPr>
      </p:pic>
      <p:pic>
        <p:nvPicPr>
          <p:cNvPr id="7" name="Obrázek 6" descr="Obsah obrázku interiér, monitor, počítač, obrazovka&#10;&#10;Popis byl vytvořen automaticky">
            <a:extLst>
              <a:ext uri="{FF2B5EF4-FFF2-40B4-BE49-F238E27FC236}">
                <a16:creationId xmlns:a16="http://schemas.microsoft.com/office/drawing/2014/main" id="{48AB28CE-5BB0-48A5-A7DE-5B51BB95C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52" y="390972"/>
            <a:ext cx="5889784" cy="6260889"/>
          </a:xfrm>
          <a:prstGeom prst="rect">
            <a:avLst/>
          </a:prstGeom>
        </p:spPr>
      </p:pic>
      <p:pic>
        <p:nvPicPr>
          <p:cNvPr id="10" name="Obrázek 9" descr="Obsah obrázku osoba, žena, oblečení, dáma&#10;&#10;Popis byl vytvořen automaticky">
            <a:extLst>
              <a:ext uri="{FF2B5EF4-FFF2-40B4-BE49-F238E27FC236}">
                <a16:creationId xmlns:a16="http://schemas.microsoft.com/office/drawing/2014/main" id="{BCFF578A-AFE4-40F0-BAE2-0AB864B88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073" y="1471092"/>
            <a:ext cx="4788562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5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606996"/>
            <a:ext cx="12801600" cy="914400"/>
          </a:xfrm>
        </p:spPr>
        <p:txBody>
          <a:bodyPr/>
          <a:lstStyle/>
          <a:p>
            <a:r>
              <a:rPr lang="cs-CZ" dirty="0"/>
              <a:t>Funkční dyspepsie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615108"/>
            <a:ext cx="16459110" cy="806489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4000" b="1" dirty="0"/>
              <a:t>B1 – funkční dyspepsie </a:t>
            </a:r>
            <a:r>
              <a:rPr lang="cs-CZ" sz="4000" dirty="0"/>
              <a:t>– min. 1 příznak: </a:t>
            </a:r>
            <a:r>
              <a:rPr lang="cs-CZ" sz="4000" dirty="0" err="1"/>
              <a:t>postprandiální</a:t>
            </a:r>
            <a:r>
              <a:rPr lang="cs-CZ" sz="4000" dirty="0"/>
              <a:t> plnost, brzká sytost, bolest či pálení epigastria. Vyloučena organická příčina, trvání alespoň 3 měsíce, nemusejí být souvislé, začátek min. 6 měsíců před stanovením dg. </a:t>
            </a:r>
          </a:p>
          <a:p>
            <a:pPr algn="just">
              <a:lnSpc>
                <a:spcPct val="110000"/>
              </a:lnSpc>
            </a:pPr>
            <a:r>
              <a:rPr lang="cs-CZ" sz="4000" b="1" dirty="0"/>
              <a:t>B1a – </a:t>
            </a:r>
            <a:r>
              <a:rPr lang="cs-CZ" sz="4000" b="1" dirty="0" err="1"/>
              <a:t>postprandiální</a:t>
            </a:r>
            <a:r>
              <a:rPr lang="cs-CZ" sz="4000" b="1" dirty="0"/>
              <a:t> </a:t>
            </a:r>
            <a:r>
              <a:rPr lang="cs-CZ" sz="4000" b="1" dirty="0" err="1"/>
              <a:t>distress</a:t>
            </a:r>
            <a:r>
              <a:rPr lang="cs-CZ" sz="4000" b="1" dirty="0"/>
              <a:t> syndrom</a:t>
            </a:r>
            <a:r>
              <a:rPr lang="cs-CZ" sz="4000" dirty="0"/>
              <a:t> – </a:t>
            </a:r>
            <a:r>
              <a:rPr lang="cs-CZ" sz="4000" dirty="0" err="1"/>
              <a:t>postprandiální</a:t>
            </a:r>
            <a:r>
              <a:rPr lang="cs-CZ" sz="4000" dirty="0"/>
              <a:t> plnost několikrát týdně nebo brzká sytost několikrát týdně. Podpůrná kritéria: nevolnost po jídle, nadměrné říhání, vzedmutí či bolesti epigastria</a:t>
            </a:r>
          </a:p>
          <a:p>
            <a:pPr algn="just">
              <a:lnSpc>
                <a:spcPct val="110000"/>
              </a:lnSpc>
            </a:pPr>
            <a:r>
              <a:rPr lang="cs-CZ" sz="4000" b="1" dirty="0"/>
              <a:t>B1b – </a:t>
            </a:r>
            <a:r>
              <a:rPr lang="cs-CZ" sz="4000" b="1" dirty="0" err="1"/>
              <a:t>Sy</a:t>
            </a:r>
            <a:r>
              <a:rPr lang="cs-CZ" sz="4000" b="1" dirty="0"/>
              <a:t> epigastrické bolesti</a:t>
            </a:r>
            <a:r>
              <a:rPr lang="cs-CZ" sz="4000" dirty="0"/>
              <a:t> – intermitentní bolest či pálení epigastria, není generalizovaná, bez propagace, nezávislá na defekaci a odchodu plynů, neodpovídá biliární bolesti. Podpůrná kritéria: palčivá bolest, vznik po jídle</a:t>
            </a:r>
          </a:p>
          <a:p>
            <a:pPr algn="just">
              <a:lnSpc>
                <a:spcPct val="110000"/>
              </a:lnSpc>
            </a:pPr>
            <a:r>
              <a:rPr lang="cs-CZ" sz="4000" b="1" dirty="0"/>
              <a:t>Terapie</a:t>
            </a:r>
            <a:r>
              <a:rPr lang="cs-CZ" sz="4000" dirty="0"/>
              <a:t>: H2 blok. či malá dávka PPI, </a:t>
            </a:r>
            <a:r>
              <a:rPr lang="cs-CZ" sz="4000" dirty="0" err="1"/>
              <a:t>itoprid</a:t>
            </a:r>
            <a:r>
              <a:rPr lang="cs-CZ" sz="4000" dirty="0"/>
              <a:t> 50-100mg 3xD, </a:t>
            </a:r>
            <a:r>
              <a:rPr lang="cs-CZ" sz="4000" dirty="0" err="1"/>
              <a:t>spasmoanalgetika</a:t>
            </a:r>
            <a:r>
              <a:rPr lang="cs-CZ" sz="4000" dirty="0"/>
              <a:t>, psychofarmaka (spíše </a:t>
            </a:r>
            <a:r>
              <a:rPr lang="cs-CZ" sz="4000" dirty="0" err="1"/>
              <a:t>sulpirid</a:t>
            </a:r>
            <a:r>
              <a:rPr lang="cs-CZ" sz="4000" dirty="0"/>
              <a:t> 50-100mg 2-3xD než SSRI), dieta, psychoterapie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6689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606996"/>
            <a:ext cx="12801600" cy="914400"/>
          </a:xfrm>
        </p:spPr>
        <p:txBody>
          <a:bodyPr/>
          <a:lstStyle/>
          <a:p>
            <a:r>
              <a:rPr lang="cs-CZ" dirty="0"/>
              <a:t>CAVE: varovné příznaky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615108"/>
            <a:ext cx="16459110" cy="806489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4000" dirty="0"/>
              <a:t>Známky krvácení do </a:t>
            </a:r>
            <a:r>
              <a:rPr lang="cs-CZ" sz="4000" dirty="0" err="1"/>
              <a:t>GITu</a:t>
            </a:r>
            <a:r>
              <a:rPr lang="cs-CZ" sz="4000" dirty="0"/>
              <a:t> (anémie, zjevné krvácení)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Dysfagie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Persistentní zvracení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Hubnutí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Palpační nález na břiše, zejm. hmatná masa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Lymfadenopatie</a:t>
            </a:r>
          </a:p>
          <a:p>
            <a:pPr algn="just">
              <a:lnSpc>
                <a:spcPct val="110000"/>
              </a:lnSpc>
            </a:pPr>
            <a:endParaRPr lang="cs-CZ" sz="4000" dirty="0"/>
          </a:p>
          <a:p>
            <a:pPr algn="just">
              <a:lnSpc>
                <a:spcPct val="110000"/>
              </a:lnSpc>
            </a:pPr>
            <a:r>
              <a:rPr lang="cs-CZ" sz="4000" dirty="0"/>
              <a:t>- V těchto případech je i při vysokém </a:t>
            </a:r>
            <a:r>
              <a:rPr lang="cs-CZ" sz="4000" dirty="0" err="1"/>
              <a:t>suspiciu</a:t>
            </a:r>
            <a:r>
              <a:rPr lang="cs-CZ" sz="4000" dirty="0"/>
              <a:t> na funkční etiologii pacienta došetřit (laboratoř, UZ, gastroskopie)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258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606996"/>
            <a:ext cx="12801600" cy="914400"/>
          </a:xfrm>
        </p:spPr>
        <p:txBody>
          <a:bodyPr/>
          <a:lstStyle/>
          <a:p>
            <a:r>
              <a:rPr lang="cs-CZ" dirty="0"/>
              <a:t>Syndrom dráždivého tračníku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615108"/>
            <a:ext cx="16459110" cy="806489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4000" dirty="0"/>
              <a:t>Rekurentní bolesti břicha min. 1x týdně + min. 2 z příznaků: vztah k defekaci, změny frekvence defekace, změnu vzhledu či konzistence stolice (dle Bristolské škály). K nástupu příznaků by mělo dojít nejméně šest měsíců před stanovením diagnózy a příznaky by měly být přítomny v průběhu posledních tří měsíců.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IBS-D s převažujícím průjmem, &gt; 25 % stolice typ 6, 7, &lt; 25 % typ 1, 2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IBS-C s převažující zácpou, &lt; 25 % stolice typ 6, 7, &gt; 25 % typ 1, 2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IBS-M se střídáním zácpy a průjmu, &gt; 25 % stolice typ 6, 7, &gt; 25 % typ 1, 2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IBS-U neklasifikovaný typ, nesplňuje kritéria výše uvedených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Dg: Anamnéza, </a:t>
            </a:r>
            <a:r>
              <a:rPr lang="cs-CZ" sz="4000" dirty="0" err="1"/>
              <a:t>fyz</a:t>
            </a:r>
            <a:r>
              <a:rPr lang="cs-CZ" sz="4000" dirty="0"/>
              <a:t>. vyš., laboratoř včetně biochemie a KO, kultivace stolice, </a:t>
            </a:r>
            <a:r>
              <a:rPr lang="cs-CZ" sz="4000" dirty="0" err="1"/>
              <a:t>fCal</a:t>
            </a:r>
            <a:r>
              <a:rPr lang="cs-CZ" sz="4000" dirty="0"/>
              <a:t>, vyloučení celiakie, UZ, koloskopie, ev. gastroskopie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017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48E25-7B84-47FF-9651-2708DD3B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4C9F29-D13A-47D8-8DB8-50E86168F6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D13607-3A8C-4074-9A6E-D7E6CFD80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04" y="-221118"/>
            <a:ext cx="10520901" cy="1072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681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606996"/>
            <a:ext cx="12801600" cy="914400"/>
          </a:xfrm>
        </p:spPr>
        <p:txBody>
          <a:bodyPr/>
          <a:lstStyle/>
          <a:p>
            <a:r>
              <a:rPr lang="cs-CZ" dirty="0"/>
              <a:t>Syndrom dráždivého tračníku – terapie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471091"/>
            <a:ext cx="16582528" cy="8379325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3600" dirty="0"/>
              <a:t>Zvýšení fyzické aktivity, pravidelné cvičení, aerobní aktivity</a:t>
            </a:r>
          </a:p>
          <a:p>
            <a:pPr algn="just">
              <a:lnSpc>
                <a:spcPct val="110000"/>
              </a:lnSpc>
            </a:pPr>
            <a:r>
              <a:rPr lang="cs-CZ" sz="3600" dirty="0"/>
              <a:t>Dietní opatření – omezení nadýmavých potravin, alkoholu, kofeinu, </a:t>
            </a:r>
            <a:r>
              <a:rPr lang="cs-CZ" sz="3600" dirty="0" err="1"/>
              <a:t>low</a:t>
            </a:r>
            <a:r>
              <a:rPr lang="cs-CZ" sz="3600" dirty="0"/>
              <a:t>-FODMAP dieta (</a:t>
            </a:r>
            <a:r>
              <a:rPr lang="it-IT" sz="3600" dirty="0"/>
              <a:t>fermentovateln</a:t>
            </a:r>
            <a:r>
              <a:rPr lang="cs-CZ" sz="3600" dirty="0"/>
              <a:t>é</a:t>
            </a:r>
            <a:r>
              <a:rPr lang="it-IT" sz="3600" dirty="0"/>
              <a:t> oligo-, di-, monosacharid</a:t>
            </a:r>
            <a:r>
              <a:rPr lang="cs-CZ" sz="3600" dirty="0"/>
              <a:t>y</a:t>
            </a:r>
            <a:r>
              <a:rPr lang="it-IT" sz="3600" dirty="0"/>
              <a:t> a polyol</a:t>
            </a:r>
            <a:r>
              <a:rPr lang="cs-CZ" sz="3600" dirty="0"/>
              <a:t>y), vláknina</a:t>
            </a:r>
          </a:p>
          <a:p>
            <a:pPr algn="just">
              <a:lnSpc>
                <a:spcPct val="110000"/>
              </a:lnSpc>
            </a:pPr>
            <a:r>
              <a:rPr lang="cs-CZ" sz="3600" dirty="0"/>
              <a:t>Psychoterapie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3600" dirty="0"/>
              <a:t>Farmakoterapie </a:t>
            </a:r>
          </a:p>
          <a:p>
            <a:pPr marL="571500" indent="-5715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s-CZ" sz="3600" dirty="0"/>
              <a:t>spasmolytika (</a:t>
            </a:r>
            <a:r>
              <a:rPr lang="cs-CZ" sz="3600" dirty="0" err="1"/>
              <a:t>butylskopolamin</a:t>
            </a:r>
            <a:r>
              <a:rPr lang="cs-CZ" sz="3600" dirty="0"/>
              <a:t>, </a:t>
            </a:r>
            <a:r>
              <a:rPr lang="cs-CZ" sz="3600" dirty="0" err="1"/>
              <a:t>alverin</a:t>
            </a:r>
            <a:r>
              <a:rPr lang="cs-CZ" sz="3600" dirty="0"/>
              <a:t>, </a:t>
            </a:r>
            <a:r>
              <a:rPr lang="cs-CZ" sz="3600" dirty="0" err="1"/>
              <a:t>mebeverin</a:t>
            </a:r>
            <a:r>
              <a:rPr lang="cs-CZ" sz="3600" dirty="0"/>
              <a:t>, </a:t>
            </a:r>
            <a:r>
              <a:rPr lang="cs-CZ" sz="3600" dirty="0" err="1"/>
              <a:t>drotaverin</a:t>
            </a:r>
            <a:r>
              <a:rPr lang="cs-CZ" sz="3600" dirty="0"/>
              <a:t>)</a:t>
            </a:r>
          </a:p>
          <a:p>
            <a:pPr marL="571500" indent="-5715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s-CZ" sz="3600" dirty="0" err="1"/>
              <a:t>deflatulencia</a:t>
            </a:r>
            <a:r>
              <a:rPr lang="cs-CZ" sz="3600" dirty="0"/>
              <a:t> (</a:t>
            </a:r>
            <a:r>
              <a:rPr lang="cs-CZ" sz="3600" dirty="0" err="1"/>
              <a:t>simetikon</a:t>
            </a:r>
            <a:r>
              <a:rPr lang="cs-CZ" sz="3600" dirty="0"/>
              <a:t>, </a:t>
            </a:r>
            <a:r>
              <a:rPr lang="cs-CZ" sz="3600" dirty="0" err="1"/>
              <a:t>dimetikon</a:t>
            </a:r>
            <a:r>
              <a:rPr lang="cs-CZ" sz="3600" dirty="0"/>
              <a:t>)</a:t>
            </a:r>
          </a:p>
          <a:p>
            <a:pPr marL="571500" indent="-5715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s-CZ" sz="3600" dirty="0"/>
              <a:t>psychofarmaka (</a:t>
            </a:r>
            <a:r>
              <a:rPr lang="cs-CZ" sz="3600" dirty="0" err="1"/>
              <a:t>tricyklika</a:t>
            </a:r>
            <a:r>
              <a:rPr lang="cs-CZ" sz="3600" dirty="0"/>
              <a:t>, SSRI, </a:t>
            </a:r>
            <a:r>
              <a:rPr lang="cs-CZ" sz="3600" dirty="0" err="1"/>
              <a:t>sulpirid</a:t>
            </a:r>
            <a:r>
              <a:rPr lang="cs-CZ" sz="3600" dirty="0"/>
              <a:t>) – </a:t>
            </a:r>
            <a:r>
              <a:rPr lang="cs-CZ" sz="3600" dirty="0" err="1"/>
              <a:t>cave</a:t>
            </a:r>
            <a:r>
              <a:rPr lang="cs-CZ" sz="3600" dirty="0"/>
              <a:t> možnost prodloužení QT</a:t>
            </a:r>
          </a:p>
          <a:p>
            <a:pPr marL="571500" indent="-5715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s-CZ" sz="3600" dirty="0"/>
              <a:t>léčba průjmů (spíše </a:t>
            </a:r>
            <a:r>
              <a:rPr lang="cs-CZ" sz="3600" dirty="0" err="1"/>
              <a:t>loperamid</a:t>
            </a:r>
            <a:r>
              <a:rPr lang="cs-CZ" sz="3600" dirty="0"/>
              <a:t> než </a:t>
            </a:r>
            <a:r>
              <a:rPr lang="cs-CZ" sz="3600" dirty="0" err="1"/>
              <a:t>difenoxylát</a:t>
            </a:r>
            <a:r>
              <a:rPr lang="cs-CZ" sz="3600" dirty="0"/>
              <a:t>, </a:t>
            </a:r>
            <a:r>
              <a:rPr lang="cs-CZ" sz="3600" dirty="0" err="1"/>
              <a:t>adsorbencia</a:t>
            </a:r>
            <a:r>
              <a:rPr lang="cs-CZ" sz="3600" dirty="0"/>
              <a:t>, </a:t>
            </a:r>
            <a:r>
              <a:rPr lang="cs-CZ" sz="3600" dirty="0" err="1"/>
              <a:t>rifaximin</a:t>
            </a:r>
            <a:r>
              <a:rPr lang="cs-CZ" sz="3600" dirty="0"/>
              <a:t>, dále pak probiotika, v zahraničí </a:t>
            </a:r>
            <a:r>
              <a:rPr lang="cs-CZ" sz="3600" dirty="0" err="1"/>
              <a:t>eluxadolin</a:t>
            </a:r>
            <a:r>
              <a:rPr lang="cs-CZ" sz="3600" dirty="0"/>
              <a:t> a </a:t>
            </a:r>
            <a:r>
              <a:rPr lang="cs-CZ" sz="3600" dirty="0" err="1"/>
              <a:t>setrony</a:t>
            </a:r>
            <a:r>
              <a:rPr lang="cs-CZ" sz="3600" dirty="0"/>
              <a:t>)</a:t>
            </a:r>
          </a:p>
          <a:p>
            <a:pPr marL="571500" indent="-5715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s-CZ" sz="3600" dirty="0"/>
              <a:t>Léčba zácpy (laxativa–</a:t>
            </a:r>
            <a:r>
              <a:rPr lang="cs-CZ" sz="3600" dirty="0" err="1"/>
              <a:t>lactulosa</a:t>
            </a:r>
            <a:r>
              <a:rPr lang="cs-CZ" sz="3600" dirty="0"/>
              <a:t>, </a:t>
            </a:r>
            <a:r>
              <a:rPr lang="cs-CZ" sz="3600" dirty="0" err="1"/>
              <a:t>polyethylenglykol</a:t>
            </a:r>
            <a:r>
              <a:rPr lang="cs-CZ" sz="3600" dirty="0"/>
              <a:t>, </a:t>
            </a:r>
            <a:r>
              <a:rPr lang="cs-CZ" sz="3600" dirty="0" err="1"/>
              <a:t>prokinetika</a:t>
            </a:r>
            <a:r>
              <a:rPr lang="cs-CZ" sz="3600" dirty="0"/>
              <a:t>–</a:t>
            </a:r>
            <a:r>
              <a:rPr lang="cs-CZ" sz="3600" dirty="0" err="1"/>
              <a:t>itoprid</a:t>
            </a:r>
            <a:r>
              <a:rPr lang="cs-CZ" sz="3600" dirty="0"/>
              <a:t>, </a:t>
            </a:r>
            <a:r>
              <a:rPr lang="cs-CZ" sz="3600" dirty="0" err="1"/>
              <a:t>domperidon</a:t>
            </a:r>
            <a:r>
              <a:rPr lang="cs-CZ" sz="3600" dirty="0"/>
              <a:t>, </a:t>
            </a:r>
            <a:r>
              <a:rPr lang="cs-CZ" sz="3600" dirty="0" err="1"/>
              <a:t>metoclopramid</a:t>
            </a:r>
            <a:r>
              <a:rPr lang="cs-CZ" sz="3600" dirty="0"/>
              <a:t>, v zahraničí </a:t>
            </a:r>
            <a:r>
              <a:rPr lang="cs-CZ" sz="3600" dirty="0" err="1"/>
              <a:t>tegaserod</a:t>
            </a:r>
            <a:r>
              <a:rPr lang="cs-CZ" sz="3600" dirty="0"/>
              <a:t>, </a:t>
            </a:r>
            <a:r>
              <a:rPr lang="cs-CZ" sz="3600" dirty="0" err="1"/>
              <a:t>lubiproston</a:t>
            </a:r>
            <a:r>
              <a:rPr lang="cs-CZ" sz="3600" dirty="0"/>
              <a:t>, </a:t>
            </a:r>
            <a:r>
              <a:rPr lang="cs-CZ" sz="3600" dirty="0" err="1"/>
              <a:t>linaklotid</a:t>
            </a:r>
            <a:r>
              <a:rPr lang="cs-CZ" sz="3600" dirty="0"/>
              <a:t>, </a:t>
            </a:r>
            <a:r>
              <a:rPr lang="cs-CZ" sz="3600" dirty="0" err="1"/>
              <a:t>plekanatid</a:t>
            </a:r>
            <a:r>
              <a:rPr lang="cs-CZ" sz="3600" dirty="0"/>
              <a:t> )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019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606996"/>
            <a:ext cx="12801600" cy="914400"/>
          </a:xfrm>
        </p:spPr>
        <p:txBody>
          <a:bodyPr/>
          <a:lstStyle/>
          <a:p>
            <a:r>
              <a:rPr lang="cs-CZ" dirty="0"/>
              <a:t>Funkční biliární bolest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615108"/>
            <a:ext cx="16459110" cy="806489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4000" dirty="0"/>
              <a:t>Funkční onemocnění žlučníku:</a:t>
            </a:r>
          </a:p>
          <a:p>
            <a:pPr marL="571500" indent="-571500"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cs-CZ" sz="4000" dirty="0"/>
              <a:t>nepřítomnost litiázy nebo strukturální patologie a normálními hodnotami tzv. jaterních testů, konjugovaného bilirubinu, amyláz a lipázy</a:t>
            </a:r>
          </a:p>
          <a:p>
            <a:pPr marL="571500" indent="-571500"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cs-CZ" sz="4000" dirty="0"/>
              <a:t>biliární bolest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4000" dirty="0"/>
              <a:t>Funkční onemocnění biliárního </a:t>
            </a:r>
            <a:r>
              <a:rPr lang="cs-CZ" sz="4000" dirty="0" err="1"/>
              <a:t>Oddiho</a:t>
            </a:r>
            <a:r>
              <a:rPr lang="cs-CZ" sz="4000" dirty="0"/>
              <a:t> svěrače:</a:t>
            </a:r>
          </a:p>
          <a:p>
            <a:pPr marL="571500" indent="-571500"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cs-CZ" sz="4000" dirty="0"/>
              <a:t>biliární bolest</a:t>
            </a:r>
          </a:p>
          <a:p>
            <a:pPr marL="571500" indent="-571500"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cs-CZ" sz="4000" dirty="0"/>
              <a:t>zvýšené hodnoty JT nebo dilatované žlučové cesty (ale ne obě kritéria)</a:t>
            </a:r>
          </a:p>
          <a:p>
            <a:pPr marL="571500" indent="-571500"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cs-CZ" sz="4000" dirty="0"/>
              <a:t>nepřítomnost žlučových kamenů nebo strukturálních abnormalit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4000" dirty="0"/>
              <a:t>Funkční onemocnění pankreatického </a:t>
            </a:r>
            <a:r>
              <a:rPr lang="cs-CZ" sz="4000" dirty="0" err="1"/>
              <a:t>Oddiho</a:t>
            </a:r>
            <a:r>
              <a:rPr lang="cs-CZ" sz="4000" dirty="0"/>
              <a:t> svěrače:</a:t>
            </a:r>
          </a:p>
          <a:p>
            <a:pPr marL="571500" indent="-571500"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cs-CZ" sz="4000" dirty="0" err="1"/>
              <a:t>ak</a:t>
            </a:r>
            <a:r>
              <a:rPr lang="cs-CZ" sz="4000" dirty="0"/>
              <a:t>. rekurující pankreatitida, manometricky zvýšený pankreatický tlak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51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606996"/>
            <a:ext cx="12801600" cy="914400"/>
          </a:xfrm>
        </p:spPr>
        <p:txBody>
          <a:bodyPr/>
          <a:lstStyle/>
          <a:p>
            <a:r>
              <a:rPr lang="cs-CZ" dirty="0"/>
              <a:t>Funkční </a:t>
            </a:r>
            <a:r>
              <a:rPr lang="cs-CZ" dirty="0" err="1"/>
              <a:t>anorektální</a:t>
            </a:r>
            <a:r>
              <a:rPr lang="cs-CZ" dirty="0"/>
              <a:t> bolest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255067"/>
            <a:ext cx="16459110" cy="8561827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3600" dirty="0"/>
              <a:t>Syndrom levatoru ani:</a:t>
            </a:r>
          </a:p>
          <a:p>
            <a:pPr marL="571500" indent="-571500" algn="just">
              <a:lnSpc>
                <a:spcPct val="110000"/>
              </a:lnSpc>
              <a:buFontTx/>
              <a:buChar char="-"/>
            </a:pPr>
            <a:r>
              <a:rPr lang="cs-CZ" sz="3600" dirty="0"/>
              <a:t>chronická/rekurentní bolest, vágní, neurčitá , trvající nejméně 30 min</a:t>
            </a:r>
          </a:p>
          <a:p>
            <a:pPr marL="571500" indent="-571500" algn="just">
              <a:lnSpc>
                <a:spcPct val="110000"/>
              </a:lnSpc>
              <a:buFontTx/>
              <a:buChar char="-"/>
            </a:pPr>
            <a:r>
              <a:rPr lang="cs-CZ" sz="3600" dirty="0"/>
              <a:t>bolestivost při napínání v oblasti </a:t>
            </a:r>
            <a:r>
              <a:rPr lang="cs-CZ" sz="3600" dirty="0" err="1"/>
              <a:t>puborektální</a:t>
            </a:r>
            <a:endParaRPr lang="cs-CZ" sz="3600" dirty="0"/>
          </a:p>
          <a:p>
            <a:pPr algn="just">
              <a:lnSpc>
                <a:spcPct val="110000"/>
              </a:lnSpc>
            </a:pPr>
            <a:r>
              <a:rPr lang="cs-CZ" sz="3600" dirty="0"/>
              <a:t>Nespecifikovaná funkční </a:t>
            </a:r>
            <a:r>
              <a:rPr lang="cs-CZ" sz="3600" dirty="0" err="1"/>
              <a:t>anorektální</a:t>
            </a:r>
            <a:r>
              <a:rPr lang="cs-CZ" sz="3600" dirty="0"/>
              <a:t> bolest: </a:t>
            </a:r>
          </a:p>
          <a:p>
            <a:pPr marL="571500" indent="-571500" algn="just">
              <a:lnSpc>
                <a:spcPct val="110000"/>
              </a:lnSpc>
              <a:buFontTx/>
              <a:buChar char="-"/>
            </a:pPr>
            <a:r>
              <a:rPr lang="cs-CZ" sz="3600" dirty="0"/>
              <a:t>sym­ptomy jako při </a:t>
            </a:r>
            <a:r>
              <a:rPr lang="cs-CZ" sz="3600" dirty="0" err="1"/>
              <a:t>sy</a:t>
            </a:r>
            <a:r>
              <a:rPr lang="cs-CZ" sz="3600" dirty="0"/>
              <a:t> levatoru ani, ale nebolestivé napnutí m. </a:t>
            </a:r>
            <a:r>
              <a:rPr lang="cs-CZ" sz="3600" dirty="0" err="1"/>
              <a:t>puborectalis</a:t>
            </a:r>
            <a:endParaRPr lang="cs-CZ" sz="3600" dirty="0"/>
          </a:p>
          <a:p>
            <a:pPr algn="just">
              <a:lnSpc>
                <a:spcPct val="110000"/>
              </a:lnSpc>
            </a:pPr>
            <a:r>
              <a:rPr lang="cs-CZ" sz="3600" dirty="0" err="1"/>
              <a:t>Proctalgia</a:t>
            </a:r>
            <a:r>
              <a:rPr lang="cs-CZ" sz="3600" dirty="0"/>
              <a:t> </a:t>
            </a:r>
            <a:r>
              <a:rPr lang="cs-CZ" sz="3600" dirty="0" err="1"/>
              <a:t>fugax</a:t>
            </a:r>
            <a:r>
              <a:rPr lang="cs-CZ" sz="3600" dirty="0"/>
              <a:t>:</a:t>
            </a:r>
          </a:p>
          <a:p>
            <a:pPr marL="571500" indent="-571500" algn="just">
              <a:lnSpc>
                <a:spcPct val="110000"/>
              </a:lnSpc>
              <a:buFontTx/>
              <a:buChar char="-"/>
            </a:pPr>
            <a:r>
              <a:rPr lang="cs-CZ" sz="3600" dirty="0"/>
              <a:t>náhlá, silná bolest rekta, trvá vteřiny až minuty, nakonec zcela vymizí. </a:t>
            </a:r>
          </a:p>
          <a:p>
            <a:pPr marL="571500" indent="-571500" algn="just">
              <a:lnSpc>
                <a:spcPct val="110000"/>
              </a:lnSpc>
              <a:buFontTx/>
              <a:buChar char="-"/>
            </a:pPr>
            <a:r>
              <a:rPr lang="cs-CZ" sz="3600" dirty="0"/>
              <a:t>rekurentní epizody, nezávislé na defekaci</a:t>
            </a:r>
          </a:p>
          <a:p>
            <a:pPr marL="571500" indent="-571500" algn="just">
              <a:lnSpc>
                <a:spcPct val="110000"/>
              </a:lnSpc>
              <a:buFontTx/>
              <a:buChar char="-"/>
            </a:pPr>
            <a:r>
              <a:rPr lang="cs-CZ" sz="3600" dirty="0"/>
              <a:t>mezi epizodami je pacient bez potíží</a:t>
            </a:r>
          </a:p>
          <a:p>
            <a:pPr algn="just">
              <a:lnSpc>
                <a:spcPct val="110000"/>
              </a:lnSpc>
            </a:pPr>
            <a:r>
              <a:rPr lang="cs-CZ" sz="3600" dirty="0"/>
              <a:t>Terapie: fyzioterapie, nálevy teplé vody, </a:t>
            </a:r>
            <a:r>
              <a:rPr lang="cs-CZ" sz="3600" dirty="0" err="1"/>
              <a:t>gabapentin</a:t>
            </a:r>
            <a:r>
              <a:rPr lang="cs-CZ" sz="3600" dirty="0"/>
              <a:t> či </a:t>
            </a:r>
            <a:r>
              <a:rPr lang="cs-CZ" sz="3600" dirty="0" err="1"/>
              <a:t>pregabalin</a:t>
            </a:r>
            <a:r>
              <a:rPr lang="cs-CZ" sz="3600" dirty="0"/>
              <a:t>, </a:t>
            </a:r>
            <a:r>
              <a:rPr lang="cs-CZ" sz="3600"/>
              <a:t>injekčně kortikoidy</a:t>
            </a:r>
            <a:r>
              <a:rPr lang="cs-CZ" sz="3600" dirty="0"/>
              <a:t>, lok. anestetika či botulotoxin do </a:t>
            </a:r>
            <a:r>
              <a:rPr lang="cs-CZ" sz="3600" dirty="0" err="1"/>
              <a:t>trigger</a:t>
            </a:r>
            <a:r>
              <a:rPr lang="cs-CZ" sz="3600" dirty="0"/>
              <a:t> pointů, akupunktura	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874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606996"/>
            <a:ext cx="12801600" cy="914400"/>
          </a:xfrm>
        </p:spPr>
        <p:txBody>
          <a:bodyPr/>
          <a:lstStyle/>
          <a:p>
            <a:r>
              <a:rPr lang="cs-CZ" dirty="0"/>
              <a:t>Funkční dyspepsie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615108"/>
            <a:ext cx="16459110" cy="806489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4000" dirty="0"/>
              <a:t>1921 Josef Thomayer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„Dyspepsií nervózní, neurastenickou rozumíme skupinu příznaků, odehrávajících se hlavně ve sféře senzitivní při neporušeném trávení a normálním objektivním nálezu. Nemocní mají normální nebo špatnou chuť k jídlu, bolesti v krajině žaludeční, někdy vrhnou, mají zácpu či průjem, bolesti hlavy, návaly do hlavy při trávení. Stav tento je obyčejně součástí neurastenického syndromu a examen nemocného zjevuje, že trpí i jinými neurastenickými obtížemi. Léčba takových nemocných je nevděčná“.</a:t>
            </a:r>
            <a:endParaRPr lang="id-ID" sz="40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DB22211-74C8-4D71-93E5-2B1278712766}"/>
              </a:ext>
            </a:extLst>
          </p:cNvPr>
          <p:cNvSpPr txBox="1"/>
          <p:nvPr/>
        </p:nvSpPr>
        <p:spPr>
          <a:xfrm>
            <a:off x="4607496" y="8095828"/>
            <a:ext cx="129614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Thomayer J. </a:t>
            </a:r>
            <a:r>
              <a:rPr lang="cs-CZ" dirty="0" err="1"/>
              <a:t>Pathologie</a:t>
            </a:r>
            <a:r>
              <a:rPr lang="cs-CZ" dirty="0"/>
              <a:t> a </a:t>
            </a:r>
            <a:r>
              <a:rPr lang="cs-CZ" dirty="0" err="1"/>
              <a:t>therapie</a:t>
            </a:r>
            <a:r>
              <a:rPr lang="cs-CZ" dirty="0"/>
              <a:t> nemocí vnitřních; </a:t>
            </a:r>
            <a:r>
              <a:rPr lang="cs-CZ" dirty="0" err="1"/>
              <a:t>Bursík&amp;Kohout</a:t>
            </a:r>
            <a:r>
              <a:rPr lang="cs-CZ" dirty="0"/>
              <a:t> 1921, Praha 820–825</a:t>
            </a:r>
          </a:p>
        </p:txBody>
      </p:sp>
    </p:spTree>
    <p:extLst>
      <p:ext uri="{BB962C8B-B14F-4D97-AF65-F5344CB8AC3E}">
        <p14:creationId xmlns:p14="http://schemas.microsoft.com/office/powerpoint/2010/main" val="39298542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606996"/>
            <a:ext cx="12801600" cy="914400"/>
          </a:xfrm>
        </p:spPr>
        <p:txBody>
          <a:bodyPr/>
          <a:lstStyle/>
          <a:p>
            <a:r>
              <a:rPr lang="cs-CZ" dirty="0"/>
              <a:t>Závěr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615108"/>
            <a:ext cx="16459110" cy="806489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3800" dirty="0"/>
              <a:t>Funkční potíže GIT jsou velmi časté</a:t>
            </a:r>
          </a:p>
          <a:p>
            <a:pPr algn="just">
              <a:lnSpc>
                <a:spcPct val="110000"/>
              </a:lnSpc>
            </a:pPr>
            <a:r>
              <a:rPr lang="cs-CZ" sz="3800" dirty="0"/>
              <a:t>Pacienta nezatěžují rizikem komplikací, ale snižují kvalitu života</a:t>
            </a:r>
          </a:p>
          <a:p>
            <a:pPr algn="just">
              <a:lnSpc>
                <a:spcPct val="110000"/>
              </a:lnSpc>
            </a:pPr>
            <a:r>
              <a:rPr lang="cs-CZ" sz="3800" dirty="0"/>
              <a:t>Zatěžují zdravotní systém řadou (často zbytečných) vyšetření</a:t>
            </a:r>
          </a:p>
          <a:p>
            <a:pPr algn="just">
              <a:lnSpc>
                <a:spcPct val="110000"/>
              </a:lnSpc>
            </a:pPr>
            <a:r>
              <a:rPr lang="cs-CZ" sz="3800" dirty="0"/>
              <a:t>Jejich léčba je svízelná, potíže ale často odezní samy časem</a:t>
            </a:r>
          </a:p>
          <a:p>
            <a:pPr algn="just">
              <a:lnSpc>
                <a:spcPct val="110000"/>
              </a:lnSpc>
            </a:pPr>
            <a:endParaRPr lang="cs-CZ" sz="3800" dirty="0"/>
          </a:p>
          <a:p>
            <a:pPr algn="just">
              <a:lnSpc>
                <a:spcPct val="110000"/>
              </a:lnSpc>
            </a:pPr>
            <a:r>
              <a:rPr lang="cs-CZ" sz="3800" dirty="0" err="1"/>
              <a:t>Take</a:t>
            </a:r>
            <a:r>
              <a:rPr lang="cs-CZ" sz="3800" dirty="0"/>
              <a:t> </a:t>
            </a:r>
            <a:r>
              <a:rPr lang="cs-CZ" sz="3800" dirty="0" err="1"/>
              <a:t>home</a:t>
            </a:r>
            <a:r>
              <a:rPr lang="cs-CZ" sz="3800" dirty="0"/>
              <a:t> </a:t>
            </a:r>
            <a:r>
              <a:rPr lang="cs-CZ" sz="3800" dirty="0" err="1"/>
              <a:t>message</a:t>
            </a:r>
            <a:r>
              <a:rPr lang="cs-CZ" sz="3800" dirty="0"/>
              <a:t>:</a:t>
            </a:r>
          </a:p>
          <a:p>
            <a:pPr marL="742950" indent="-742950" algn="just">
              <a:lnSpc>
                <a:spcPct val="110000"/>
              </a:lnSpc>
              <a:buAutoNum type="arabicParenR"/>
            </a:pPr>
            <a:r>
              <a:rPr lang="cs-CZ" sz="3800" dirty="0"/>
              <a:t>Sledovat závažné příznaky a došetřit je</a:t>
            </a:r>
          </a:p>
          <a:p>
            <a:pPr marL="742950" indent="-742950" algn="just">
              <a:lnSpc>
                <a:spcPct val="110000"/>
              </a:lnSpc>
              <a:buAutoNum type="arabicParenR"/>
            </a:pPr>
            <a:r>
              <a:rPr lang="cs-CZ" sz="3800" dirty="0"/>
              <a:t>Při absenci </a:t>
            </a:r>
            <a:r>
              <a:rPr lang="cs-CZ" sz="3800" dirty="0" err="1"/>
              <a:t>patol</a:t>
            </a:r>
            <a:r>
              <a:rPr lang="cs-CZ" sz="3800" dirty="0"/>
              <a:t>. nálezu pacienta uklidnit, že nejde o vážný nález (častá je kancerofobie apod.), ale zároveň ujistit, že jeho potíže bereme jako reálné</a:t>
            </a:r>
          </a:p>
          <a:p>
            <a:pPr marL="742950" indent="-742950" algn="just">
              <a:lnSpc>
                <a:spcPct val="110000"/>
              </a:lnSpc>
              <a:buAutoNum type="arabicParenR"/>
            </a:pPr>
            <a:r>
              <a:rPr lang="cs-CZ" sz="3800" dirty="0"/>
              <a:t>Navrhnout léčbu a předat zpět do péče PL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81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-452082" y="0"/>
            <a:ext cx="19192164" cy="10287000"/>
          </a:xfrm>
        </p:spPr>
      </p:pic>
      <p:sp>
        <p:nvSpPr>
          <p:cNvPr id="4" name="Rectangle 3"/>
          <p:cNvSpPr/>
          <p:nvPr/>
        </p:nvSpPr>
        <p:spPr>
          <a:xfrm>
            <a:off x="1" y="-41076"/>
            <a:ext cx="18577047" cy="1060596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DĚKUJI ZA 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spc="200" dirty="0" err="1">
                <a:solidFill>
                  <a:schemeClr val="bg1"/>
                </a:solidFill>
                <a:ea typeface="Roboto Condensed Light" panose="02000000000000000000" pitchFamily="2" charset="0"/>
              </a:rPr>
              <a:t>II.interní</a:t>
            </a:r>
            <a:r>
              <a:rPr lang="cs-CZ" sz="24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 klinika gastroenterologie a geriatrie</a:t>
            </a:r>
          </a:p>
          <a:p>
            <a:pPr algn="ctr">
              <a:spcBef>
                <a:spcPts val="600"/>
              </a:spcBef>
            </a:pPr>
            <a:r>
              <a:rPr lang="cs-CZ" sz="24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z="24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6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96" y="6745469"/>
            <a:ext cx="2510299" cy="6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295628"/>
            <a:ext cx="3121332" cy="155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3000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4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54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54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606996"/>
            <a:ext cx="12801600" cy="914400"/>
          </a:xfrm>
        </p:spPr>
        <p:txBody>
          <a:bodyPr/>
          <a:lstStyle/>
          <a:p>
            <a:r>
              <a:rPr lang="cs-CZ" dirty="0"/>
              <a:t>Terminologie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615108"/>
            <a:ext cx="16459110" cy="806489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4000" b="1" dirty="0"/>
              <a:t>Dyspepsie</a:t>
            </a:r>
          </a:p>
          <a:p>
            <a:pPr algn="just">
              <a:lnSpc>
                <a:spcPct val="110000"/>
              </a:lnSpc>
            </a:pPr>
            <a:r>
              <a:rPr lang="cs-CZ" sz="4000" dirty="0" err="1"/>
              <a:t>Dys</a:t>
            </a:r>
            <a:r>
              <a:rPr lang="cs-CZ" sz="4000" dirty="0"/>
              <a:t> – předpona znamenající porušený, chybný, </a:t>
            </a:r>
            <a:r>
              <a:rPr lang="cs-CZ" sz="4000" dirty="0" err="1"/>
              <a:t>peptein</a:t>
            </a:r>
            <a:r>
              <a:rPr lang="cs-CZ" sz="4000" dirty="0"/>
              <a:t> – trávit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Poprvé Adolf </a:t>
            </a:r>
            <a:r>
              <a:rPr lang="cs-CZ" sz="4000" dirty="0" err="1"/>
              <a:t>Kussmaul</a:t>
            </a:r>
            <a:r>
              <a:rPr lang="cs-CZ" sz="4000" dirty="0"/>
              <a:t> 1868, myslel nedostatek či přebytek žaludeční kyseliny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Termín široký, nevyhraněný, nerozlišuje charakteristiku ani etiologii potíží</a:t>
            </a:r>
          </a:p>
          <a:p>
            <a:pPr algn="just">
              <a:lnSpc>
                <a:spcPct val="110000"/>
              </a:lnSpc>
            </a:pPr>
            <a:r>
              <a:rPr lang="cs-CZ" sz="4000" b="1" dirty="0"/>
              <a:t>Funkční poruchy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Soubor klinických obtíží vyvolaných poruchou funkce bez přítomnosti organických změn - žádné organické, anatomické, histologické, biochemické, ultrasonografické, endoskopické, či histochemické změny 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DB22211-74C8-4D71-93E5-2B1278712766}"/>
              </a:ext>
            </a:extLst>
          </p:cNvPr>
          <p:cNvSpPr txBox="1"/>
          <p:nvPr/>
        </p:nvSpPr>
        <p:spPr>
          <a:xfrm>
            <a:off x="6335688" y="882868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Konečný M, </a:t>
            </a:r>
            <a:r>
              <a:rPr lang="cs-CZ" dirty="0" err="1"/>
              <a:t>Ehrmann</a:t>
            </a:r>
            <a:r>
              <a:rPr lang="cs-CZ" dirty="0"/>
              <a:t> J. Léčba funkční dyspepsie. </a:t>
            </a:r>
            <a:r>
              <a:rPr lang="cs-CZ" dirty="0" err="1"/>
              <a:t>Prakt</a:t>
            </a:r>
            <a:r>
              <a:rPr lang="cs-CZ" dirty="0"/>
              <a:t>. lékáren. 2013;9:68–70</a:t>
            </a:r>
          </a:p>
          <a:p>
            <a:r>
              <a:rPr lang="cs-CZ" dirty="0"/>
              <a:t>Lukáš K, et al. Funkční poruchy trávicího traktu. Praha, Grada Avicenum 200</a:t>
            </a:r>
          </a:p>
        </p:txBody>
      </p:sp>
    </p:spTree>
    <p:extLst>
      <p:ext uri="{BB962C8B-B14F-4D97-AF65-F5344CB8AC3E}">
        <p14:creationId xmlns:p14="http://schemas.microsoft.com/office/powerpoint/2010/main" val="34500803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606996"/>
            <a:ext cx="12801600" cy="914400"/>
          </a:xfrm>
        </p:spPr>
        <p:txBody>
          <a:bodyPr/>
          <a:lstStyle/>
          <a:p>
            <a:r>
              <a:rPr lang="cs-CZ" dirty="0"/>
              <a:t>Klasifikace dyspepsií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615108"/>
            <a:ext cx="16459110" cy="806489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4000" b="1" dirty="0"/>
              <a:t>Podle původu </a:t>
            </a:r>
            <a:r>
              <a:rPr lang="cs-CZ" sz="4000" dirty="0"/>
              <a:t>(u nás navrhl již Emerich Maixner začátkem 20. století)</a:t>
            </a:r>
          </a:p>
          <a:p>
            <a:pPr algn="just">
              <a:lnSpc>
                <a:spcPct val="110000"/>
              </a:lnSpc>
            </a:pPr>
            <a:r>
              <a:rPr lang="cs-CZ" sz="4000" u="sng" dirty="0"/>
              <a:t>Organické dyspepsie</a:t>
            </a:r>
            <a:r>
              <a:rPr lang="cs-CZ" sz="4000" dirty="0"/>
              <a:t> - způsobené chorobami GIT, např. nádory, záněty </a:t>
            </a:r>
          </a:p>
          <a:p>
            <a:pPr algn="just">
              <a:lnSpc>
                <a:spcPct val="110000"/>
              </a:lnSpc>
            </a:pPr>
            <a:r>
              <a:rPr lang="cs-CZ" sz="4000" u="sng" dirty="0"/>
              <a:t>Sekundární dyspepsie</a:t>
            </a:r>
            <a:r>
              <a:rPr lang="cs-CZ" sz="4000" dirty="0"/>
              <a:t> - vznikají mimo trávicí trubici, při jiných nemocech, např. metabolická onemocnění, systémové infekce, toxické poškození apod.</a:t>
            </a:r>
          </a:p>
          <a:p>
            <a:pPr algn="just">
              <a:lnSpc>
                <a:spcPct val="110000"/>
              </a:lnSpc>
            </a:pPr>
            <a:r>
              <a:rPr lang="cs-CZ" sz="4000" u="sng" dirty="0"/>
              <a:t>Funkční dyspepsie</a:t>
            </a:r>
            <a:r>
              <a:rPr lang="cs-CZ" sz="4000" dirty="0"/>
              <a:t> - historicky též neurózy – bez průkazu organické příčiny</a:t>
            </a:r>
          </a:p>
          <a:p>
            <a:pPr algn="just">
              <a:lnSpc>
                <a:spcPct val="110000"/>
              </a:lnSpc>
            </a:pPr>
            <a:r>
              <a:rPr lang="cs-CZ" sz="4000" b="1" dirty="0"/>
              <a:t>Podle lokalizace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Horní (žaludeční) dyspepsie, dolní (střevní) dyspepsie, biliární dyspepsie </a:t>
            </a:r>
          </a:p>
          <a:p>
            <a:pPr algn="just">
              <a:lnSpc>
                <a:spcPct val="110000"/>
              </a:lnSpc>
            </a:pPr>
            <a:r>
              <a:rPr lang="cs-CZ" sz="4000" b="1" dirty="0"/>
              <a:t>Podle průběhu</a:t>
            </a:r>
            <a:endParaRPr lang="cs-CZ" sz="4000" dirty="0"/>
          </a:p>
          <a:p>
            <a:pPr algn="just">
              <a:lnSpc>
                <a:spcPct val="110000"/>
              </a:lnSpc>
            </a:pPr>
            <a:r>
              <a:rPr lang="cs-CZ" sz="4000" dirty="0"/>
              <a:t>Akutní (do 2 týdnů), chronická (déle než 3 měsíce, nemusí být souvislé)</a:t>
            </a:r>
            <a:endParaRPr lang="id-ID" sz="40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1358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me IV Bundle – Volumes I and II – Rome Online">
            <a:extLst>
              <a:ext uri="{FF2B5EF4-FFF2-40B4-BE49-F238E27FC236}">
                <a16:creationId xmlns:a16="http://schemas.microsoft.com/office/drawing/2014/main" id="{AB0062D3-D1BB-4D1D-B524-31C2F199D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24" y="-41076"/>
            <a:ext cx="10369152" cy="1036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606996"/>
            <a:ext cx="12801600" cy="914400"/>
          </a:xfrm>
        </p:spPr>
        <p:txBody>
          <a:bodyPr/>
          <a:lstStyle/>
          <a:p>
            <a:r>
              <a:rPr lang="cs-CZ" dirty="0"/>
              <a:t>Římská </a:t>
            </a:r>
            <a:r>
              <a:rPr lang="cs-CZ" dirty="0" err="1"/>
              <a:t>kriteria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615108"/>
            <a:ext cx="16459110" cy="806489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4000" dirty="0"/>
              <a:t>Od 70. let 20. století je snaha vytvořit jednotnou klasifikaci příznaků funkčních poruch trávicího systému. 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Na kongresu Římě v roce 1987 </a:t>
            </a:r>
            <a:r>
              <a:rPr lang="cs-CZ" sz="4000" dirty="0" err="1"/>
              <a:t>Torsolia</a:t>
            </a:r>
            <a:r>
              <a:rPr lang="cs-CZ" sz="4000" dirty="0"/>
              <a:t> se svým týmem předložili návrh dg. kritérií, ta byla publikována v roce 1991. 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V roce 1994 byla přepracována a nazvána „</a:t>
            </a:r>
            <a:r>
              <a:rPr lang="cs-CZ" sz="4000" dirty="0" err="1"/>
              <a:t>Functional</a:t>
            </a:r>
            <a:r>
              <a:rPr lang="cs-CZ" sz="4000" dirty="0"/>
              <a:t> </a:t>
            </a:r>
            <a:r>
              <a:rPr lang="cs-CZ" sz="4000" dirty="0" err="1"/>
              <a:t>Gastrointestinal</a:t>
            </a:r>
            <a:r>
              <a:rPr lang="cs-CZ" sz="4000" dirty="0"/>
              <a:t> </a:t>
            </a:r>
            <a:r>
              <a:rPr lang="cs-CZ" sz="4000" dirty="0" err="1"/>
              <a:t>Disorders</a:t>
            </a:r>
            <a:r>
              <a:rPr lang="cs-CZ" sz="4000" dirty="0"/>
              <a:t> Rome I“ – „Funkční poruchy trávicího traktu Římská klasifikace I“.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Další novelizace (Rome II, III) byly publikovány v letech 1999 a 2006.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Poslední varianta, Rome IV, byla vydána v roce 2016.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DB22211-74C8-4D71-93E5-2B1278712766}"/>
              </a:ext>
            </a:extLst>
          </p:cNvPr>
          <p:cNvSpPr txBox="1"/>
          <p:nvPr/>
        </p:nvSpPr>
        <p:spPr>
          <a:xfrm>
            <a:off x="1109826" y="8828682"/>
            <a:ext cx="16459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Torsolia</a:t>
            </a:r>
            <a:r>
              <a:rPr lang="en-US" dirty="0"/>
              <a:t> A, et al. The WTR´s, the Delphic oracle and the Roma conclaves. Gastroenterol int 1991; 4: 44–45</a:t>
            </a:r>
            <a:endParaRPr lang="cs-CZ" dirty="0"/>
          </a:p>
          <a:p>
            <a:r>
              <a:rPr lang="cs-CZ" dirty="0" err="1"/>
              <a:t>Drossman</a:t>
            </a:r>
            <a:r>
              <a:rPr lang="cs-CZ" dirty="0"/>
              <a:t>  DA, et al. </a:t>
            </a:r>
            <a:r>
              <a:rPr lang="en-US" dirty="0"/>
              <a:t>Rome IV—functional GI disorders: disorders of gut-brain interaction</a:t>
            </a:r>
            <a:r>
              <a:rPr lang="cs-CZ" dirty="0"/>
              <a:t>, Gastroenterology 2016</a:t>
            </a:r>
          </a:p>
        </p:txBody>
      </p:sp>
    </p:spTree>
    <p:extLst>
      <p:ext uri="{BB962C8B-B14F-4D97-AF65-F5344CB8AC3E}">
        <p14:creationId xmlns:p14="http://schemas.microsoft.com/office/powerpoint/2010/main" val="3431904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606996"/>
            <a:ext cx="12801600" cy="914400"/>
          </a:xfrm>
        </p:spPr>
        <p:txBody>
          <a:bodyPr/>
          <a:lstStyle/>
          <a:p>
            <a:r>
              <a:rPr lang="cs-CZ" dirty="0"/>
              <a:t>Římská kritéria IV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615108"/>
            <a:ext cx="16459110" cy="8064896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cs-CZ" sz="4000" i="1" dirty="0"/>
              <a:t>Funkční gastrointestinální poruchy </a:t>
            </a:r>
            <a:r>
              <a:rPr lang="cs-CZ" sz="4000" dirty="0"/>
              <a:t>(</a:t>
            </a:r>
            <a:r>
              <a:rPr lang="cs-CZ" sz="4000" dirty="0" err="1"/>
              <a:t>functional</a:t>
            </a:r>
            <a:r>
              <a:rPr lang="cs-CZ" sz="4000" dirty="0"/>
              <a:t> </a:t>
            </a:r>
            <a:r>
              <a:rPr lang="cs-CZ" sz="4000" dirty="0" err="1"/>
              <a:t>gastrointestinal</a:t>
            </a:r>
            <a:r>
              <a:rPr lang="cs-CZ" sz="4000" dirty="0"/>
              <a:t> </a:t>
            </a:r>
            <a:r>
              <a:rPr lang="cs-CZ" sz="4000" dirty="0" err="1"/>
              <a:t>disorders</a:t>
            </a:r>
            <a:r>
              <a:rPr lang="cs-CZ" sz="4000" dirty="0"/>
              <a:t> – </a:t>
            </a:r>
            <a:r>
              <a:rPr lang="cs-CZ" sz="4000" dirty="0" err="1"/>
              <a:t>FGIDs</a:t>
            </a:r>
            <a:r>
              <a:rPr lang="cs-CZ" sz="4000" dirty="0"/>
              <a:t>) nově označovány jako </a:t>
            </a:r>
            <a:r>
              <a:rPr lang="cs-CZ" sz="4000" i="1" dirty="0"/>
              <a:t>poruchy interakce střeva a mozku </a:t>
            </a:r>
            <a:r>
              <a:rPr lang="cs-CZ" sz="4000" dirty="0"/>
              <a:t>(</a:t>
            </a:r>
            <a:r>
              <a:rPr lang="en-US" sz="4000" dirty="0"/>
              <a:t>disorders of gut-brain interaction </a:t>
            </a:r>
            <a:r>
              <a:rPr lang="cs-CZ" sz="4000" dirty="0"/>
              <a:t>- </a:t>
            </a:r>
            <a:r>
              <a:rPr lang="en-US" sz="4000" dirty="0"/>
              <a:t>DGBI)</a:t>
            </a:r>
            <a:r>
              <a:rPr lang="cs-CZ" sz="4000" dirty="0"/>
              <a:t>. Právě na tuto interakci kladen zvýšený důraz, neboť s ní </a:t>
            </a:r>
            <a:r>
              <a:rPr lang="cs-CZ" sz="4000" dirty="0" err="1"/>
              <a:t>souvicí</a:t>
            </a:r>
            <a:r>
              <a:rPr lang="cs-CZ" sz="4000" dirty="0"/>
              <a:t> abnormální viscerální senzitivita, alterovaná motilita tedy i značný podíl na patofyziologii potíží.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Roma IV je nově více zaměřena i mimo západní kulturu, je věnováno více prostoru </a:t>
            </a:r>
            <a:r>
              <a:rPr lang="cs-CZ" sz="4000" dirty="0" err="1"/>
              <a:t>mikrobiomu</a:t>
            </a:r>
            <a:r>
              <a:rPr lang="cs-CZ" sz="4000" dirty="0"/>
              <a:t>, je brán v potaz vliv biopsychosociálních a centrálně </a:t>
            </a:r>
            <a:r>
              <a:rPr lang="cs-CZ" sz="4000" dirty="0" err="1"/>
              <a:t>mediovaných</a:t>
            </a:r>
            <a:r>
              <a:rPr lang="cs-CZ" sz="4000" dirty="0"/>
              <a:t> faktorů na vznik potíží.</a:t>
            </a:r>
          </a:p>
          <a:p>
            <a:pPr algn="just">
              <a:lnSpc>
                <a:spcPct val="110000"/>
              </a:lnSpc>
            </a:pPr>
            <a:r>
              <a:rPr lang="cs-CZ" sz="4000" dirty="0"/>
              <a:t>Nově zařazeny kapitoly o poruchách indukovaných </a:t>
            </a:r>
            <a:r>
              <a:rPr lang="cs-CZ" sz="4000" dirty="0" err="1"/>
              <a:t>opioidy</a:t>
            </a:r>
            <a:r>
              <a:rPr lang="cs-CZ" sz="4000" dirty="0"/>
              <a:t> a </a:t>
            </a:r>
            <a:r>
              <a:rPr lang="cs-CZ" sz="4000" dirty="0" err="1"/>
              <a:t>kanabinoidy</a:t>
            </a:r>
            <a:r>
              <a:rPr lang="cs-CZ" sz="4000" dirty="0"/>
              <a:t>, hypersenzitivita jícnu a syndrom centrálně </a:t>
            </a:r>
            <a:r>
              <a:rPr lang="cs-CZ" sz="4000" dirty="0" err="1"/>
              <a:t>mediované</a:t>
            </a:r>
            <a:r>
              <a:rPr lang="cs-CZ" sz="4000" dirty="0"/>
              <a:t> břišní bolesti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6" y="9850417"/>
            <a:ext cx="1109920" cy="2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23" y="9737446"/>
            <a:ext cx="1368152" cy="5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144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E81D0EFF-1D96-4874-83E6-ECDA0C9D2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77F8DAA-FE20-4F13-8C47-ACCB95BA4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" y="-10508"/>
            <a:ext cx="18269356" cy="102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15839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4C2AEA6-1ED5-4078-AD5F-A6275069D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12" y="16520"/>
            <a:ext cx="16011532" cy="1027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78201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1507</TotalTime>
  <Words>1516</Words>
  <Application>Microsoft Office PowerPoint</Application>
  <PresentationFormat>Vlastní</PresentationFormat>
  <Paragraphs>133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Calibri</vt:lpstr>
      <vt:lpstr>Medical</vt:lpstr>
      <vt:lpstr>Prezentace aplikace PowerPoint</vt:lpstr>
      <vt:lpstr>Funkční dyspepsie</vt:lpstr>
      <vt:lpstr>Terminologie</vt:lpstr>
      <vt:lpstr>Klasifikace dyspepsií</vt:lpstr>
      <vt:lpstr>Prezentace aplikace PowerPoint</vt:lpstr>
      <vt:lpstr>Římská kriteria</vt:lpstr>
      <vt:lpstr>Římská kritéria IV</vt:lpstr>
      <vt:lpstr>Prezentace aplikace PowerPoint</vt:lpstr>
      <vt:lpstr>Prezentace aplikace PowerPoint</vt:lpstr>
      <vt:lpstr>Výběr z funkčních poruch</vt:lpstr>
      <vt:lpstr>Funkční poruchy jícnu</vt:lpstr>
      <vt:lpstr>Prezentace aplikace PowerPoint</vt:lpstr>
      <vt:lpstr>Funkční dyspepsie</vt:lpstr>
      <vt:lpstr>CAVE: varovné příznaky</vt:lpstr>
      <vt:lpstr>Syndrom dráždivého tračníku</vt:lpstr>
      <vt:lpstr>Prezentace aplikace PowerPoint</vt:lpstr>
      <vt:lpstr>Syndrom dráždivého tračníku – terapie</vt:lpstr>
      <vt:lpstr>Funkční biliární bolest</vt:lpstr>
      <vt:lpstr>Funkční anorektální bolest</vt:lpstr>
      <vt:lpstr>Závěr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Peřina Dalibor</dc:creator>
  <cp:lastModifiedBy>Navratil Vit</cp:lastModifiedBy>
  <cp:revision>132</cp:revision>
  <dcterms:created xsi:type="dcterms:W3CDTF">2017-06-01T08:02:02Z</dcterms:created>
  <dcterms:modified xsi:type="dcterms:W3CDTF">2020-10-14T22:34:13Z</dcterms:modified>
</cp:coreProperties>
</file>